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5"/>
  </p:notesMasterIdLst>
  <p:sldIdLst>
    <p:sldId id="256" r:id="rId2"/>
    <p:sldId id="297" r:id="rId3"/>
    <p:sldId id="265" r:id="rId4"/>
    <p:sldId id="257" r:id="rId5"/>
    <p:sldId id="258" r:id="rId6"/>
    <p:sldId id="260" r:id="rId7"/>
    <p:sldId id="261" r:id="rId8"/>
    <p:sldId id="262" r:id="rId9"/>
    <p:sldId id="301" r:id="rId10"/>
    <p:sldId id="314" r:id="rId11"/>
    <p:sldId id="263" r:id="rId12"/>
    <p:sldId id="264" r:id="rId13"/>
    <p:sldId id="316" r:id="rId14"/>
    <p:sldId id="313" r:id="rId15"/>
    <p:sldId id="270" r:id="rId16"/>
    <p:sldId id="298" r:id="rId17"/>
    <p:sldId id="300" r:id="rId18"/>
    <p:sldId id="269" r:id="rId19"/>
    <p:sldId id="268" r:id="rId20"/>
    <p:sldId id="305" r:id="rId21"/>
    <p:sldId id="302" r:id="rId22"/>
    <p:sldId id="271" r:id="rId23"/>
    <p:sldId id="272" r:id="rId24"/>
    <p:sldId id="273" r:id="rId25"/>
    <p:sldId id="304" r:id="rId26"/>
    <p:sldId id="274" r:id="rId27"/>
    <p:sldId id="303" r:id="rId28"/>
    <p:sldId id="275" r:id="rId29"/>
    <p:sldId id="276" r:id="rId30"/>
    <p:sldId id="306" r:id="rId31"/>
    <p:sldId id="277" r:id="rId32"/>
    <p:sldId id="279" r:id="rId33"/>
    <p:sldId id="280" r:id="rId34"/>
    <p:sldId id="281" r:id="rId35"/>
    <p:sldId id="315" r:id="rId36"/>
    <p:sldId id="282" r:id="rId37"/>
    <p:sldId id="283" r:id="rId38"/>
    <p:sldId id="286" r:id="rId39"/>
    <p:sldId id="285" r:id="rId40"/>
    <p:sldId id="287" r:id="rId41"/>
    <p:sldId id="308" r:id="rId42"/>
    <p:sldId id="309" r:id="rId43"/>
    <p:sldId id="310" r:id="rId44"/>
    <p:sldId id="288" r:id="rId45"/>
    <p:sldId id="289" r:id="rId46"/>
    <p:sldId id="290" r:id="rId47"/>
    <p:sldId id="291" r:id="rId48"/>
    <p:sldId id="292" r:id="rId49"/>
    <p:sldId id="293" r:id="rId50"/>
    <p:sldId id="311" r:id="rId51"/>
    <p:sldId id="317" r:id="rId52"/>
    <p:sldId id="312" r:id="rId53"/>
    <p:sldId id="294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6A6B2-7B00-430F-B7DF-AD43EDB93D27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382CB-9013-4557-8984-8E2237403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27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0382CB-9013-4557-8984-8E223740381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01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56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581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28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15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04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29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97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17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43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33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4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1EF3B-E4C6-427A-B0E5-06607275DF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506B4-CABE-4C05-B5F6-4CD40199CB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77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3473354"/>
            <a:ext cx="11041038" cy="968991"/>
          </a:xfrm>
        </p:spPr>
        <p:txBody>
          <a:bodyPr>
            <a:noAutofit/>
          </a:bodyPr>
          <a:lstStyle/>
          <a:p>
            <a:r>
              <a:rPr lang="ru-RU" sz="8000" dirty="0">
                <a:latin typeface="Book Antiqua" panose="02040602050305030304" pitchFamily="18" charset="0"/>
              </a:rPr>
              <a:t>Экономика – </a:t>
            </a:r>
            <a:br>
              <a:rPr lang="en-US" sz="8000" dirty="0">
                <a:latin typeface="Book Antiqua" panose="02040602050305030304" pitchFamily="18" charset="0"/>
              </a:rPr>
            </a:br>
            <a:r>
              <a:rPr lang="en-US" sz="8000" dirty="0">
                <a:latin typeface="Book Antiqua" panose="02040602050305030304" pitchFamily="18" charset="0"/>
              </a:rPr>
              <a:t>		</a:t>
            </a:r>
            <a:r>
              <a:rPr lang="ru-RU" sz="8000" dirty="0">
                <a:latin typeface="Book Antiqua" panose="02040602050305030304" pitchFamily="18" charset="0"/>
              </a:rPr>
              <a:t>это не наука</a:t>
            </a:r>
          </a:p>
        </p:txBody>
      </p:sp>
    </p:spTree>
    <p:extLst>
      <p:ext uri="{BB962C8B-B14F-4D97-AF65-F5344CB8AC3E}">
        <p14:creationId xmlns:p14="http://schemas.microsoft.com/office/powerpoint/2010/main" val="31170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1AB2B9A-FA47-45FA-AF64-FE0FB70D6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79" y="374851"/>
            <a:ext cx="10864649" cy="5884606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sz="5400" b="1" i="1" u="sng" dirty="0">
                <a:latin typeface="Book Antiqua" panose="02040602050305030304" pitchFamily="18" charset="0"/>
              </a:rPr>
              <a:t>Итак: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4400" b="1" dirty="0">
                <a:latin typeface="Book Antiqua" panose="02040602050305030304" pitchFamily="18" charset="0"/>
              </a:rPr>
              <a:t>   Экономика – это хозяйство и отношения между людьми в хозяйстве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4400" b="1" dirty="0">
                <a:latin typeface="Book Antiqua" panose="02040602050305030304" pitchFamily="18" charset="0"/>
              </a:rPr>
              <a:t>   Эти отношения регулируются нормами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4400" b="1" dirty="0">
                <a:latin typeface="Book Antiqua" panose="02040602050305030304" pitchFamily="18" charset="0"/>
              </a:rPr>
              <a:t>   Если забыть о нормах, то экономика превращается в </a:t>
            </a:r>
            <a:r>
              <a:rPr lang="ru-RU" sz="4400" b="1" dirty="0" err="1">
                <a:latin typeface="Book Antiqua" panose="02040602050305030304" pitchFamily="18" charset="0"/>
              </a:rPr>
              <a:t>хрематистику</a:t>
            </a:r>
            <a:endParaRPr lang="ru-RU" sz="4400" b="1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413DFEA-39C7-4251-8547-4B4E29E9501B}"/>
              </a:ext>
            </a:extLst>
          </p:cNvPr>
          <p:cNvSpPr/>
          <p:nvPr/>
        </p:nvSpPr>
        <p:spPr>
          <a:xfrm>
            <a:off x="667330" y="1566397"/>
            <a:ext cx="282677" cy="33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FE193A3-BF61-4AAF-AB5E-B6D2035B859F}"/>
              </a:ext>
            </a:extLst>
          </p:cNvPr>
          <p:cNvSpPr/>
          <p:nvPr/>
        </p:nvSpPr>
        <p:spPr>
          <a:xfrm>
            <a:off x="690675" y="5122606"/>
            <a:ext cx="282677" cy="33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D1AD6A6C-A10B-42C5-B890-120AA51BA9C0}"/>
              </a:ext>
            </a:extLst>
          </p:cNvPr>
          <p:cNvSpPr/>
          <p:nvPr/>
        </p:nvSpPr>
        <p:spPr>
          <a:xfrm>
            <a:off x="662425" y="3608428"/>
            <a:ext cx="282677" cy="33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35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5481" y="2944504"/>
            <a:ext cx="11041038" cy="968991"/>
          </a:xfrm>
        </p:spPr>
        <p:txBody>
          <a:bodyPr>
            <a:noAutofit/>
          </a:bodyPr>
          <a:lstStyle/>
          <a:p>
            <a:r>
              <a:rPr lang="ru-RU" sz="9600" i="1" dirty="0">
                <a:latin typeface="Book Antiqua" panose="02040602050305030304" pitchFamily="18" charset="0"/>
              </a:rPr>
              <a:t>Что такое наука?</a:t>
            </a:r>
            <a:endParaRPr lang="ru-RU" sz="9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19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47263" y="5114607"/>
            <a:ext cx="11041038" cy="968991"/>
          </a:xfrm>
        </p:spPr>
        <p:txBody>
          <a:bodyPr>
            <a:noAutofit/>
          </a:bodyPr>
          <a:lstStyle/>
          <a:p>
            <a:pPr algn="l"/>
            <a:r>
              <a:rPr lang="ru-RU" sz="9600" i="1" dirty="0">
                <a:latin typeface="Book Antiqua" panose="02040602050305030304" pitchFamily="18" charset="0"/>
              </a:rPr>
              <a:t>Наука</a:t>
            </a:r>
            <a:br>
              <a:rPr lang="ru-RU" sz="9600" dirty="0">
                <a:latin typeface="Book Antiqua" panose="02040602050305030304" pitchFamily="18" charset="0"/>
              </a:rPr>
            </a:br>
            <a:r>
              <a:rPr lang="ru-RU" sz="9600" dirty="0">
                <a:latin typeface="Book Antiqua" panose="02040602050305030304" pitchFamily="18" charset="0"/>
              </a:rPr>
              <a:t>систематизация объективных знаний о жизни</a:t>
            </a:r>
          </a:p>
        </p:txBody>
      </p:sp>
    </p:spTree>
    <p:extLst>
      <p:ext uri="{BB962C8B-B14F-4D97-AF65-F5344CB8AC3E}">
        <p14:creationId xmlns:p14="http://schemas.microsoft.com/office/powerpoint/2010/main" val="394064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5481" y="4841873"/>
            <a:ext cx="11041038" cy="968991"/>
          </a:xfrm>
        </p:spPr>
        <p:txBody>
          <a:bodyPr>
            <a:noAutofit/>
          </a:bodyPr>
          <a:lstStyle/>
          <a:p>
            <a:pPr algn="l"/>
            <a:br>
              <a:rPr lang="ru-RU" dirty="0">
                <a:latin typeface="Book Antiqua" panose="02040602050305030304" pitchFamily="18" charset="0"/>
              </a:rPr>
            </a:br>
            <a:r>
              <a:rPr lang="ru-RU" b="1" u="sng" dirty="0">
                <a:latin typeface="Book Antiqua" panose="02040602050305030304" pitchFamily="18" charset="0"/>
              </a:rPr>
              <a:t>Атрибуты науки:</a:t>
            </a:r>
            <a:br>
              <a:rPr lang="ru-RU" dirty="0">
                <a:latin typeface="Book Antiqua" panose="02040602050305030304" pitchFamily="18" charset="0"/>
              </a:rPr>
            </a:br>
            <a:r>
              <a:rPr lang="ru-RU" dirty="0">
                <a:latin typeface="Book Antiqua" panose="02040602050305030304" pitchFamily="18" charset="0"/>
              </a:rPr>
              <a:t>1) формализация;</a:t>
            </a:r>
            <a:br>
              <a:rPr lang="ru-RU" dirty="0">
                <a:latin typeface="Book Antiqua" panose="02040602050305030304" pitchFamily="18" charset="0"/>
              </a:rPr>
            </a:br>
            <a:r>
              <a:rPr lang="ru-RU" dirty="0">
                <a:latin typeface="Book Antiqua" panose="02040602050305030304" pitchFamily="18" charset="0"/>
              </a:rPr>
              <a:t>2) наличие методологии;</a:t>
            </a:r>
            <a:br>
              <a:rPr lang="ru-RU" dirty="0">
                <a:latin typeface="Book Antiqua" panose="02040602050305030304" pitchFamily="18" charset="0"/>
              </a:rPr>
            </a:br>
            <a:r>
              <a:rPr lang="ru-RU" dirty="0">
                <a:latin typeface="Book Antiqua" panose="02040602050305030304" pitchFamily="18" charset="0"/>
              </a:rPr>
              <a:t>3) простота;</a:t>
            </a:r>
            <a:br>
              <a:rPr lang="ru-RU" dirty="0">
                <a:latin typeface="Book Antiqua" panose="02040602050305030304" pitchFamily="18" charset="0"/>
              </a:rPr>
            </a:br>
            <a:r>
              <a:rPr lang="ru-RU" dirty="0">
                <a:latin typeface="Book Antiqua" panose="02040602050305030304" pitchFamily="18" charset="0"/>
              </a:rPr>
              <a:t>4) доказательность;</a:t>
            </a:r>
            <a:br>
              <a:rPr lang="ru-RU" dirty="0">
                <a:latin typeface="Book Antiqua" panose="02040602050305030304" pitchFamily="18" charset="0"/>
              </a:rPr>
            </a:br>
            <a:r>
              <a:rPr lang="ru-RU" dirty="0">
                <a:latin typeface="Book Antiqua" panose="02040602050305030304" pitchFamily="18" charset="0"/>
              </a:rPr>
              <a:t>5) </a:t>
            </a:r>
            <a:r>
              <a:rPr lang="ru-RU" dirty="0" err="1">
                <a:latin typeface="Book Antiqua" panose="02040602050305030304" pitchFamily="18" charset="0"/>
              </a:rPr>
              <a:t>подтверждаемость</a:t>
            </a:r>
            <a:r>
              <a:rPr lang="ru-RU" dirty="0">
                <a:latin typeface="Book Antiqua" panose="02040602050305030304" pitchFamily="18" charset="0"/>
              </a:rPr>
              <a:t> опытом; </a:t>
            </a:r>
          </a:p>
        </p:txBody>
      </p:sp>
    </p:spTree>
    <p:extLst>
      <p:ext uri="{BB962C8B-B14F-4D97-AF65-F5344CB8AC3E}">
        <p14:creationId xmlns:p14="http://schemas.microsoft.com/office/powerpoint/2010/main" val="221976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5481" y="3429000"/>
            <a:ext cx="11041038" cy="1460308"/>
          </a:xfrm>
        </p:spPr>
        <p:txBody>
          <a:bodyPr>
            <a:noAutofit/>
          </a:bodyPr>
          <a:lstStyle/>
          <a:p>
            <a:r>
              <a:rPr lang="ru-RU" sz="9600" dirty="0">
                <a:latin typeface="Book Antiqua" panose="02040602050305030304" pitchFamily="18" charset="0"/>
              </a:rPr>
              <a:t>Экономика</a:t>
            </a:r>
            <a:r>
              <a:rPr lang="ru-RU" sz="9600" i="1" dirty="0">
                <a:latin typeface="Book Antiqua" panose="02040602050305030304" pitchFamily="18" charset="0"/>
              </a:rPr>
              <a:t> – </a:t>
            </a:r>
            <a:br>
              <a:rPr lang="ru-RU" sz="9600" i="1" dirty="0">
                <a:latin typeface="Book Antiqua" panose="02040602050305030304" pitchFamily="18" charset="0"/>
              </a:rPr>
            </a:br>
            <a:r>
              <a:rPr lang="ru-RU" sz="9600" i="1" dirty="0">
                <a:latin typeface="Book Antiqua" panose="02040602050305030304" pitchFamily="18" charset="0"/>
              </a:rPr>
              <a:t>это наука?</a:t>
            </a:r>
          </a:p>
        </p:txBody>
      </p:sp>
    </p:spTree>
    <p:extLst>
      <p:ext uri="{BB962C8B-B14F-4D97-AF65-F5344CB8AC3E}">
        <p14:creationId xmlns:p14="http://schemas.microsoft.com/office/powerpoint/2010/main" val="4172226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50461" y="2661314"/>
            <a:ext cx="11041038" cy="1460308"/>
          </a:xfrm>
        </p:spPr>
        <p:txBody>
          <a:bodyPr>
            <a:noAutofit/>
          </a:bodyPr>
          <a:lstStyle/>
          <a:p>
            <a:r>
              <a:rPr lang="ru-RU" sz="9600" i="1" dirty="0">
                <a:latin typeface="Book Antiqua" panose="02040602050305030304" pitchFamily="18" charset="0"/>
              </a:rPr>
              <a:t>Формализация?</a:t>
            </a:r>
            <a:endParaRPr lang="ru-RU" sz="9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44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754759" y="3429000"/>
            <a:ext cx="5191433" cy="1460308"/>
          </a:xfrm>
        </p:spPr>
        <p:txBody>
          <a:bodyPr>
            <a:noAutofit/>
          </a:bodyPr>
          <a:lstStyle/>
          <a:p>
            <a:pPr algn="l"/>
            <a:r>
              <a:rPr lang="ru-RU" b="1" dirty="0">
                <a:latin typeface="Book Antiqua" panose="02040602050305030304" pitchFamily="18" charset="0"/>
              </a:rPr>
              <a:t>Валентин </a:t>
            </a:r>
            <a:r>
              <a:rPr lang="ru-RU" b="1" dirty="0" err="1">
                <a:latin typeface="Book Antiqua" panose="02040602050305030304" pitchFamily="18" charset="0"/>
              </a:rPr>
              <a:t>Катасонов</a:t>
            </a:r>
            <a:br>
              <a:rPr lang="ru-RU" sz="5400" dirty="0">
                <a:latin typeface="Book Antiqua" panose="02040602050305030304" pitchFamily="18" charset="0"/>
              </a:rPr>
            </a:br>
            <a:r>
              <a:rPr lang="ru-RU" sz="5400" dirty="0">
                <a:latin typeface="Book Antiqua" panose="02040602050305030304" pitchFamily="18" charset="0"/>
              </a:rPr>
              <a:t>доктор экономических наук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7D17F-0947-4CD2-933F-B921F27670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75"/>
          <a:stretch/>
        </p:blipFill>
        <p:spPr>
          <a:xfrm>
            <a:off x="619727" y="908856"/>
            <a:ext cx="5778067" cy="48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4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754759" y="3429000"/>
            <a:ext cx="5191433" cy="1460308"/>
          </a:xfrm>
        </p:spPr>
        <p:txBody>
          <a:bodyPr>
            <a:noAutofit/>
          </a:bodyPr>
          <a:lstStyle/>
          <a:p>
            <a:pPr algn="l"/>
            <a:r>
              <a:rPr lang="ru-RU" b="1" dirty="0">
                <a:latin typeface="Book Antiqua" panose="02040602050305030304" pitchFamily="18" charset="0"/>
              </a:rPr>
              <a:t>Виктор</a:t>
            </a:r>
            <a:br>
              <a:rPr lang="ru-RU" b="1" dirty="0">
                <a:latin typeface="Book Antiqua" panose="02040602050305030304" pitchFamily="18" charset="0"/>
              </a:rPr>
            </a:br>
            <a:r>
              <a:rPr lang="ru-RU" b="1" dirty="0">
                <a:latin typeface="Book Antiqua" panose="02040602050305030304" pitchFamily="18" charset="0"/>
              </a:rPr>
              <a:t>Ефимов</a:t>
            </a:r>
            <a:br>
              <a:rPr lang="ru-RU" sz="5400" dirty="0">
                <a:latin typeface="Book Antiqua" panose="02040602050305030304" pitchFamily="18" charset="0"/>
              </a:rPr>
            </a:br>
            <a:r>
              <a:rPr lang="ru-RU" sz="5400" dirty="0">
                <a:latin typeface="Book Antiqua" panose="02040602050305030304" pitchFamily="18" charset="0"/>
              </a:rPr>
              <a:t>доктор экономических наук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334FFD-3BF1-497D-A7B2-B71AF558C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5" r="23450"/>
          <a:stretch/>
        </p:blipFill>
        <p:spPr>
          <a:xfrm>
            <a:off x="904568" y="780727"/>
            <a:ext cx="5191432" cy="52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4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32348" y="491319"/>
            <a:ext cx="11041038" cy="5609227"/>
          </a:xfrm>
        </p:spPr>
        <p:txBody>
          <a:bodyPr>
            <a:noAutofit/>
          </a:bodyPr>
          <a:lstStyle/>
          <a:p>
            <a:pPr algn="l"/>
            <a:r>
              <a:rPr lang="ru-RU" sz="9600" dirty="0">
                <a:latin typeface="Book Antiqua" panose="02040602050305030304" pitchFamily="18" charset="0"/>
              </a:rPr>
              <a:t>Политическая экономия</a:t>
            </a:r>
            <a:r>
              <a:rPr lang="en-US" sz="9600" dirty="0">
                <a:latin typeface="Book Antiqua" panose="02040602050305030304" pitchFamily="18" charset="0"/>
              </a:rPr>
              <a:t>…</a:t>
            </a:r>
            <a:r>
              <a:rPr lang="ru-RU" sz="9600" dirty="0">
                <a:latin typeface="Book Antiqua" panose="02040602050305030304" pitchFamily="18" charset="0"/>
              </a:rPr>
              <a:t> </a:t>
            </a:r>
            <a:br>
              <a:rPr lang="en-US" sz="9600" dirty="0">
                <a:latin typeface="Book Antiqua" panose="02040602050305030304" pitchFamily="18" charset="0"/>
              </a:rPr>
            </a:br>
            <a:r>
              <a:rPr lang="en-US" sz="9600" dirty="0">
                <a:latin typeface="Book Antiqua" panose="02040602050305030304" pitchFamily="18" charset="0"/>
              </a:rPr>
              <a:t> 															…</a:t>
            </a:r>
            <a:r>
              <a:rPr lang="en-US" sz="9600" i="1" dirty="0">
                <a:latin typeface="Book Antiqua" panose="02040602050305030304" pitchFamily="18" charset="0"/>
              </a:rPr>
              <a:t>Economics</a:t>
            </a:r>
            <a:endParaRPr lang="ru-RU" sz="9600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7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95870" y="2674962"/>
            <a:ext cx="11041038" cy="1460308"/>
          </a:xfrm>
        </p:spPr>
        <p:txBody>
          <a:bodyPr>
            <a:noAutofit/>
          </a:bodyPr>
          <a:lstStyle/>
          <a:p>
            <a:r>
              <a:rPr lang="ru-RU" sz="9600" i="1" dirty="0">
                <a:latin typeface="Book Antiqua" panose="02040602050305030304" pitchFamily="18" charset="0"/>
              </a:rPr>
              <a:t>Методология?</a:t>
            </a:r>
            <a:endParaRPr lang="ru-RU" sz="9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16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0F676D9-479E-49A2-B004-8EFA2EE4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600" dirty="0">
                <a:latin typeface="Book Antiqua" panose="02040602050305030304" pitchFamily="18" charset="0"/>
              </a:rPr>
              <a:t>План: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7A98E7-4DFE-4C93-96F6-FC923A3CA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ru-RU" dirty="0">
                <a:latin typeface="Book Antiqua" panose="02040602050305030304" pitchFamily="18" charset="0"/>
              </a:rPr>
              <a:t>Определение понятий «экономика» и «наука»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>
                <a:latin typeface="Book Antiqua" panose="02040602050305030304" pitchFamily="18" charset="0"/>
              </a:rPr>
              <a:t>Сопоставление экономики и науки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>
                <a:latin typeface="Book Antiqua" panose="02040602050305030304" pitchFamily="18" charset="0"/>
              </a:rPr>
              <a:t>Экономическая безопасность</a:t>
            </a:r>
          </a:p>
        </p:txBody>
      </p:sp>
    </p:spTree>
    <p:extLst>
      <p:ext uri="{BB962C8B-B14F-4D97-AF65-F5344CB8AC3E}">
        <p14:creationId xmlns:p14="http://schemas.microsoft.com/office/powerpoint/2010/main" val="2461340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5481" y="3886200"/>
            <a:ext cx="11041038" cy="1460308"/>
          </a:xfrm>
        </p:spPr>
        <p:txBody>
          <a:bodyPr>
            <a:noAutofit/>
          </a:bodyPr>
          <a:lstStyle/>
          <a:p>
            <a:r>
              <a:rPr lang="ru-RU" sz="9600" i="1" dirty="0">
                <a:latin typeface="Book Antiqua" panose="02040602050305030304" pitchFamily="18" charset="0"/>
              </a:rPr>
              <a:t>Методология - </a:t>
            </a:r>
            <a:r>
              <a:rPr lang="ru-RU" dirty="0">
                <a:latin typeface="Book Antiqua" panose="02040602050305030304" pitchFamily="18" charset="0"/>
              </a:rPr>
              <a:t>система принципов построения теоретической и практической деятельности</a:t>
            </a:r>
            <a:endParaRPr lang="ru-RU" sz="9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167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754759" y="3281516"/>
            <a:ext cx="5191433" cy="1460308"/>
          </a:xfrm>
        </p:spPr>
        <p:txBody>
          <a:bodyPr>
            <a:noAutofit/>
          </a:bodyPr>
          <a:lstStyle/>
          <a:p>
            <a:pPr algn="l"/>
            <a:r>
              <a:rPr lang="ru-RU" b="1" dirty="0" err="1">
                <a:latin typeface="Book Antiqua" panose="02040602050305030304" pitchFamily="18" charset="0"/>
              </a:rPr>
              <a:t>Катрик</a:t>
            </a:r>
            <a:r>
              <a:rPr lang="ru-RU" b="1" dirty="0">
                <a:latin typeface="Book Antiqua" panose="02040602050305030304" pitchFamily="18" charset="0"/>
              </a:rPr>
              <a:t> </a:t>
            </a:r>
            <a:r>
              <a:rPr lang="ru-RU" b="1" dirty="0" err="1">
                <a:latin typeface="Book Antiqua" panose="02040602050305030304" pitchFamily="18" charset="0"/>
              </a:rPr>
              <a:t>Атрейя</a:t>
            </a:r>
            <a:br>
              <a:rPr lang="ru-RU" sz="5400" dirty="0">
                <a:latin typeface="Book Antiqua" panose="02040602050305030304" pitchFamily="18" charset="0"/>
              </a:rPr>
            </a:br>
            <a:r>
              <a:rPr lang="ru-RU" sz="5400" dirty="0">
                <a:latin typeface="Book Antiqua" panose="02040602050305030304" pitchFamily="18" charset="0"/>
              </a:rPr>
              <a:t>экономист федерального резерва США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70E08E-FC19-48CE-A9D8-6F329BBF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8" y="720291"/>
            <a:ext cx="5446082" cy="54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1403" y="4619769"/>
            <a:ext cx="11041038" cy="1460308"/>
          </a:xfrm>
        </p:spPr>
        <p:txBody>
          <a:bodyPr>
            <a:noAutofit/>
          </a:bodyPr>
          <a:lstStyle/>
          <a:p>
            <a:r>
              <a:rPr lang="ru-RU" sz="9600" dirty="0">
                <a:latin typeface="Book Antiqua" panose="02040602050305030304" pitchFamily="18" charset="0"/>
              </a:rPr>
              <a:t>Я прав, потому что ты даже таких слов и формул не знаешь!</a:t>
            </a:r>
          </a:p>
        </p:txBody>
      </p:sp>
    </p:spTree>
    <p:extLst>
      <p:ext uri="{BB962C8B-B14F-4D97-AF65-F5344CB8AC3E}">
        <p14:creationId xmlns:p14="http://schemas.microsoft.com/office/powerpoint/2010/main" val="1630719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5481" y="2698846"/>
            <a:ext cx="11041038" cy="1460308"/>
          </a:xfrm>
        </p:spPr>
        <p:txBody>
          <a:bodyPr>
            <a:noAutofit/>
          </a:bodyPr>
          <a:lstStyle/>
          <a:p>
            <a:r>
              <a:rPr lang="ru-RU" sz="9600" i="1" dirty="0">
                <a:latin typeface="Book Antiqua" panose="02040602050305030304" pitchFamily="18" charset="0"/>
              </a:rPr>
              <a:t>Простота?</a:t>
            </a:r>
          </a:p>
        </p:txBody>
      </p:sp>
    </p:spTree>
    <p:extLst>
      <p:ext uri="{BB962C8B-B14F-4D97-AF65-F5344CB8AC3E}">
        <p14:creationId xmlns:p14="http://schemas.microsoft.com/office/powerpoint/2010/main" val="1545253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7588" y="3429000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8800" i="1" dirty="0" err="1">
                <a:latin typeface="Book Antiqua" panose="02040602050305030304" pitchFamily="18" charset="0"/>
              </a:rPr>
              <a:t>Подтверждаемость</a:t>
            </a:r>
            <a:r>
              <a:rPr lang="ru-RU" sz="8800" i="1" dirty="0">
                <a:latin typeface="Book Antiqua" panose="02040602050305030304" pitchFamily="18" charset="0"/>
              </a:rPr>
              <a:t> опытом?</a:t>
            </a:r>
          </a:p>
        </p:txBody>
      </p:sp>
    </p:spTree>
    <p:extLst>
      <p:ext uri="{BB962C8B-B14F-4D97-AF65-F5344CB8AC3E}">
        <p14:creationId xmlns:p14="http://schemas.microsoft.com/office/powerpoint/2010/main" val="3718132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563030" y="4807866"/>
            <a:ext cx="5191433" cy="1460308"/>
          </a:xfrm>
        </p:spPr>
        <p:txBody>
          <a:bodyPr>
            <a:noAutofit/>
          </a:bodyPr>
          <a:lstStyle/>
          <a:p>
            <a:pPr algn="l"/>
            <a:r>
              <a:rPr lang="ru-RU" b="1" dirty="0">
                <a:latin typeface="Book Antiqua" panose="02040602050305030304" pitchFamily="18" charset="0"/>
              </a:rPr>
              <a:t>Нобелевская премия </a:t>
            </a:r>
            <a:r>
              <a:rPr lang="ru-RU" dirty="0">
                <a:latin typeface="Book Antiqua" panose="02040602050305030304" pitchFamily="18" charset="0"/>
              </a:rPr>
              <a:t>по экономике учреждена </a:t>
            </a:r>
            <a:r>
              <a:rPr lang="ru-RU" b="1" dirty="0">
                <a:latin typeface="Book Antiqua" panose="02040602050305030304" pitchFamily="18" charset="0"/>
              </a:rPr>
              <a:t>банком Швеции </a:t>
            </a:r>
            <a:r>
              <a:rPr lang="ru-RU" dirty="0">
                <a:latin typeface="Book Antiqua" panose="02040602050305030304" pitchFamily="18" charset="0"/>
              </a:rPr>
              <a:t>в 1969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57552-7665-4391-8D46-7077EFB70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6" y="560383"/>
            <a:ext cx="5126068" cy="51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7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16" y="1150374"/>
            <a:ext cx="3179126" cy="44961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38" y="1150370"/>
            <a:ext cx="3179127" cy="4496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6283" y="5903080"/>
            <a:ext cx="2920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err="1">
                <a:latin typeface="Book Antiqua" panose="02040602050305030304" pitchFamily="18" charset="0"/>
              </a:rPr>
              <a:t>Майрон</a:t>
            </a:r>
            <a:r>
              <a:rPr lang="ru-RU" sz="2800" b="1" dirty="0">
                <a:latin typeface="Book Antiqua" panose="02040602050305030304" pitchFamily="18" charset="0"/>
              </a:rPr>
              <a:t> </a:t>
            </a:r>
            <a:r>
              <a:rPr lang="ru-RU" sz="2800" b="1" dirty="0" err="1">
                <a:latin typeface="Book Antiqua" panose="02040602050305030304" pitchFamily="18" charset="0"/>
              </a:rPr>
              <a:t>Шоулз</a:t>
            </a:r>
            <a:endParaRPr lang="ru-RU" sz="2800" b="1" dirty="0">
              <a:latin typeface="Book Antiqua" panose="020406020503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8114" y="5903080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Book Antiqua" panose="02040602050305030304" pitchFamily="18" charset="0"/>
              </a:rPr>
              <a:t>Роберт </a:t>
            </a:r>
            <a:r>
              <a:rPr lang="ru-RU" sz="2800" b="1" dirty="0" err="1">
                <a:latin typeface="Book Antiqua" panose="02040602050305030304" pitchFamily="18" charset="0"/>
              </a:rPr>
              <a:t>Мэртон</a:t>
            </a:r>
            <a:endParaRPr lang="ru-RU" sz="2800" b="1" dirty="0">
              <a:latin typeface="Book Antiqua" panose="0204060205030503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9BE9C-6083-4532-9F79-7B539E385E9A}"/>
              </a:ext>
            </a:extLst>
          </p:cNvPr>
          <p:cNvSpPr txBox="1"/>
          <p:nvPr/>
        </p:nvSpPr>
        <p:spPr>
          <a:xfrm>
            <a:off x="2489083" y="247523"/>
            <a:ext cx="7213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Основатели </a:t>
            </a:r>
            <a:r>
              <a:rPr lang="ru-RU" sz="3600" b="1" dirty="0" err="1">
                <a:latin typeface="Book Antiqua" panose="02040602050305030304" pitchFamily="18" charset="0"/>
              </a:rPr>
              <a:t>хэдж</a:t>
            </a:r>
            <a:r>
              <a:rPr lang="ru-RU" sz="3600" b="1" dirty="0">
                <a:latin typeface="Book Antiqua" panose="02040602050305030304" pitchFamily="18" charset="0"/>
              </a:rPr>
              <a:t>-фонда </a:t>
            </a:r>
            <a:r>
              <a:rPr lang="en-US" sz="3600" b="1" dirty="0">
                <a:latin typeface="Book Antiqua" panose="02040602050305030304" pitchFamily="18" charset="0"/>
              </a:rPr>
              <a:t>LTCM</a:t>
            </a:r>
            <a:endParaRPr lang="ru-RU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96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7588" y="4890081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9600" b="1" dirty="0">
                <a:latin typeface="Book Antiqua" panose="02040602050305030304" pitchFamily="18" charset="0"/>
              </a:rPr>
              <a:t>276 </a:t>
            </a:r>
            <a:br>
              <a:rPr lang="ru-RU" sz="9600" b="1" dirty="0">
                <a:latin typeface="Book Antiqua" panose="02040602050305030304" pitchFamily="18" charset="0"/>
              </a:rPr>
            </a:br>
            <a:r>
              <a:rPr lang="ru-RU" sz="9600" b="1" dirty="0">
                <a:latin typeface="Book Antiqua" panose="02040602050305030304" pitchFamily="18" charset="0"/>
              </a:rPr>
              <a:t>миллиардов рублей </a:t>
            </a:r>
            <a:br>
              <a:rPr lang="ru-RU" sz="9600" b="1" dirty="0">
                <a:latin typeface="Book Antiqua" panose="02040602050305030304" pitchFamily="18" charset="0"/>
              </a:rPr>
            </a:br>
            <a:r>
              <a:rPr lang="ru-RU" sz="9600" b="1" dirty="0">
                <a:latin typeface="Book Antiqua" panose="02040602050305030304" pitchFamily="18" charset="0"/>
              </a:rPr>
              <a:t>за 4 месяца</a:t>
            </a:r>
          </a:p>
        </p:txBody>
      </p:sp>
    </p:spTree>
    <p:extLst>
      <p:ext uri="{BB962C8B-B14F-4D97-AF65-F5344CB8AC3E}">
        <p14:creationId xmlns:p14="http://schemas.microsoft.com/office/powerpoint/2010/main" val="1097819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7588" y="4137914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>
                <a:latin typeface="Book Antiqua" panose="02040602050305030304" pitchFamily="18" charset="0"/>
              </a:rPr>
              <a:t>900</a:t>
            </a:r>
            <a:r>
              <a:rPr lang="ru-RU" sz="7200" b="1" dirty="0">
                <a:latin typeface="Book Antiqua" panose="02040602050305030304" pitchFamily="18" charset="0"/>
              </a:rPr>
              <a:t> триллионов </a:t>
            </a:r>
            <a:br>
              <a:rPr lang="ru-RU" sz="7200" b="1" dirty="0">
                <a:latin typeface="Book Antiqua" panose="02040602050305030304" pitchFamily="18" charset="0"/>
              </a:rPr>
            </a:br>
            <a:r>
              <a:rPr lang="ru-RU" sz="7200" b="1" dirty="0">
                <a:latin typeface="Book Antiqua" panose="02040602050305030304" pitchFamily="18" charset="0"/>
              </a:rPr>
              <a:t>рублей</a:t>
            </a:r>
            <a:r>
              <a:rPr lang="en-US" sz="7200" b="1" dirty="0">
                <a:latin typeface="Book Antiqua" panose="02040602050305030304" pitchFamily="18" charset="0"/>
              </a:rPr>
              <a:t> </a:t>
            </a:r>
            <a:br>
              <a:rPr lang="ru-RU" sz="7200" b="1" dirty="0">
                <a:latin typeface="Book Antiqua" panose="02040602050305030304" pitchFamily="18" charset="0"/>
              </a:rPr>
            </a:br>
            <a:r>
              <a:rPr lang="ru-RU" sz="7200" b="1" dirty="0">
                <a:latin typeface="Book Antiqua" panose="02040602050305030304" pitchFamily="18" charset="0"/>
              </a:rPr>
              <a:t>утеряно во время экономического кризиса</a:t>
            </a:r>
          </a:p>
        </p:txBody>
      </p:sp>
    </p:spTree>
    <p:extLst>
      <p:ext uri="{BB962C8B-B14F-4D97-AF65-F5344CB8AC3E}">
        <p14:creationId xmlns:p14="http://schemas.microsoft.com/office/powerpoint/2010/main" val="2430631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7587" y="5082039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7200" b="1" dirty="0">
                <a:latin typeface="Book Antiqua" panose="02040602050305030304" pitchFamily="18" charset="0"/>
              </a:rPr>
              <a:t>Петер Нобель</a:t>
            </a:r>
            <a:br>
              <a:rPr lang="ru-RU" sz="7200" dirty="0">
                <a:latin typeface="Book Antiqua" panose="02040602050305030304" pitchFamily="18" charset="0"/>
              </a:rPr>
            </a:br>
            <a:r>
              <a:rPr lang="ru-RU" sz="5400" dirty="0">
                <a:latin typeface="Book Antiqua" panose="02040602050305030304" pitchFamily="18" charset="0"/>
              </a:rPr>
              <a:t>доктор юриспруденции</a:t>
            </a:r>
            <a:endParaRPr lang="ru-RU" sz="7200" dirty="0">
              <a:latin typeface="Book Antiqua" panose="0204060205030503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46" y="364304"/>
            <a:ext cx="6202907" cy="41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5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4360" y="2920620"/>
            <a:ext cx="11218458" cy="968991"/>
          </a:xfrm>
        </p:spPr>
        <p:txBody>
          <a:bodyPr>
            <a:noAutofit/>
          </a:bodyPr>
          <a:lstStyle/>
          <a:p>
            <a:pPr algn="l"/>
            <a:r>
              <a:rPr lang="ru-RU" sz="8000" i="1" dirty="0">
                <a:latin typeface="Book Antiqua" panose="02040602050305030304" pitchFamily="18" charset="0"/>
              </a:rPr>
              <a:t>Что такое экономика?</a:t>
            </a:r>
            <a:endParaRPr lang="ru-RU" sz="8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26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8E0998-AC7B-4C73-92CB-DFB639571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479" b="3441"/>
          <a:stretch/>
        </p:blipFill>
        <p:spPr>
          <a:xfrm>
            <a:off x="860323" y="117987"/>
            <a:ext cx="10805652" cy="66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7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49801" y="2204536"/>
            <a:ext cx="4518532" cy="413001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ru-RU" sz="8000" b="1" dirty="0">
                <a:latin typeface="Book Antiqua" panose="02040602050305030304" pitchFamily="18" charset="0"/>
              </a:rPr>
              <a:t>Говард </a:t>
            </a:r>
            <a:br>
              <a:rPr lang="ru-RU" sz="8000" b="1" dirty="0">
                <a:latin typeface="Book Antiqua" panose="02040602050305030304" pitchFamily="18" charset="0"/>
              </a:rPr>
            </a:br>
            <a:r>
              <a:rPr lang="ru-RU" sz="8000" b="1" dirty="0">
                <a:latin typeface="Book Antiqua" panose="02040602050305030304" pitchFamily="18" charset="0"/>
              </a:rPr>
              <a:t>Дэвис</a:t>
            </a:r>
            <a:br>
              <a:rPr lang="ru-RU" sz="8800" b="1" dirty="0">
                <a:latin typeface="Book Antiqua" panose="02040602050305030304" pitchFamily="18" charset="0"/>
              </a:rPr>
            </a:br>
            <a:r>
              <a:rPr lang="ru-RU" sz="4400" dirty="0">
                <a:latin typeface="Book Antiqua" panose="02040602050305030304" pitchFamily="18" charset="0"/>
              </a:rPr>
              <a:t>бывший директор Лондонской Школы экономики</a:t>
            </a:r>
            <a:endParaRPr lang="ru-RU" sz="5400" dirty="0">
              <a:latin typeface="Book Antiqua" panose="0204060205030503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" y="567192"/>
            <a:ext cx="5440907" cy="576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0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7588" y="3883771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8800" i="1" dirty="0">
                <a:latin typeface="Book Antiqua" panose="02040602050305030304" pitchFamily="18" charset="0"/>
              </a:rPr>
              <a:t>В чем проблема экономического исследования?</a:t>
            </a:r>
          </a:p>
        </p:txBody>
      </p:sp>
    </p:spTree>
    <p:extLst>
      <p:ext uri="{BB962C8B-B14F-4D97-AF65-F5344CB8AC3E}">
        <p14:creationId xmlns:p14="http://schemas.microsoft.com/office/powerpoint/2010/main" val="417329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8008" y="3466413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ru-RU" sz="8800" i="1" dirty="0">
              <a:latin typeface="Book Antiqua" panose="02040602050305030304" pitchFamily="18" charset="0"/>
            </a:endParaRPr>
          </a:p>
        </p:txBody>
      </p:sp>
      <p:pic>
        <p:nvPicPr>
          <p:cNvPr id="3" name="Игра на понижение.Шеф-повар Энтони Бурдэн объясняет про C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7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8008" y="3466413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ru-RU" sz="8800" i="1" dirty="0">
              <a:latin typeface="Book Antiqua" panose="02040602050305030304" pitchFamily="18" charset="0"/>
            </a:endParaRPr>
          </a:p>
        </p:txBody>
      </p:sp>
      <p:pic>
        <p:nvPicPr>
          <p:cNvPr id="4" name="Игра на понижение. Применение Аналогии для Эффективного Общения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0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1AB2B9A-FA47-45FA-AF64-FE0FB70D6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79" y="374851"/>
            <a:ext cx="10864649" cy="5884606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sz="5400" b="1" i="1" u="sng" dirty="0">
                <a:latin typeface="Book Antiqua" panose="02040602050305030304" pitchFamily="18" charset="0"/>
              </a:rPr>
              <a:t>Итак: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4400" b="1" dirty="0">
                <a:latin typeface="Book Antiqua" panose="02040602050305030304" pitchFamily="18" charset="0"/>
              </a:rPr>
              <a:t>   Экономика, как наука имеет некоторые проблемы с соответствием научным атрибутам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4400" b="1" dirty="0">
                <a:latin typeface="Book Antiqua" panose="02040602050305030304" pitchFamily="18" charset="0"/>
              </a:rPr>
              <a:t>   Это происходит от неправильного позиционирования экономики в научном пространстве и пренебрежения законами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413DFEA-39C7-4251-8547-4B4E29E9501B}"/>
              </a:ext>
            </a:extLst>
          </p:cNvPr>
          <p:cNvSpPr/>
          <p:nvPr/>
        </p:nvSpPr>
        <p:spPr>
          <a:xfrm>
            <a:off x="667330" y="1566397"/>
            <a:ext cx="282677" cy="33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D1AD6A6C-A10B-42C5-B890-120AA51BA9C0}"/>
              </a:ext>
            </a:extLst>
          </p:cNvPr>
          <p:cNvSpPr/>
          <p:nvPr/>
        </p:nvSpPr>
        <p:spPr>
          <a:xfrm>
            <a:off x="662425" y="3608428"/>
            <a:ext cx="282677" cy="33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480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0399" y="3429000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8800" i="1" dirty="0">
                <a:latin typeface="Book Antiqua" panose="02040602050305030304" pitchFamily="18" charset="0"/>
              </a:rPr>
              <a:t>Экономика -</a:t>
            </a:r>
            <a:br>
              <a:rPr lang="ru-RU" sz="8800" i="1" dirty="0">
                <a:latin typeface="Book Antiqua" panose="02040602050305030304" pitchFamily="18" charset="0"/>
              </a:rPr>
            </a:br>
            <a:r>
              <a:rPr lang="ru-RU" sz="8800" i="1" dirty="0">
                <a:latin typeface="Book Antiqua" panose="02040602050305030304" pitchFamily="18" charset="0"/>
              </a:rPr>
              <a:t> </a:t>
            </a:r>
            <a:r>
              <a:rPr lang="ru-RU" sz="8800" b="1" dirty="0">
                <a:latin typeface="Book Antiqua" panose="02040602050305030304" pitchFamily="18" charset="0"/>
              </a:rPr>
              <a:t>это не совсем наука</a:t>
            </a:r>
          </a:p>
        </p:txBody>
      </p:sp>
    </p:spTree>
    <p:extLst>
      <p:ext uri="{BB962C8B-B14F-4D97-AF65-F5344CB8AC3E}">
        <p14:creationId xmlns:p14="http://schemas.microsoft.com/office/powerpoint/2010/main" val="1480431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7883" y="3166162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8800" i="1" dirty="0">
                <a:latin typeface="Book Antiqua" panose="02040602050305030304" pitchFamily="18" charset="0"/>
              </a:rPr>
              <a:t>Экономика</a:t>
            </a:r>
            <a:r>
              <a:rPr lang="ru-RU" sz="7200" i="1" dirty="0">
                <a:latin typeface="Book Antiqua" panose="02040602050305030304" pitchFamily="18" charset="0"/>
              </a:rPr>
              <a:t> </a:t>
            </a:r>
            <a:r>
              <a:rPr lang="ru-RU" sz="8800" i="1" dirty="0">
                <a:latin typeface="Book Antiqua" panose="02040602050305030304" pitchFamily="18" charset="0"/>
              </a:rPr>
              <a:t>-</a:t>
            </a:r>
            <a:br>
              <a:rPr lang="ru-RU" sz="7200" i="1" dirty="0">
                <a:latin typeface="Book Antiqua" panose="02040602050305030304" pitchFamily="18" charset="0"/>
              </a:rPr>
            </a:br>
            <a:r>
              <a:rPr lang="ru-RU" sz="7200" i="1" dirty="0">
                <a:latin typeface="Book Antiqua" panose="02040602050305030304" pitchFamily="18" charset="0"/>
              </a:rPr>
              <a:t> </a:t>
            </a:r>
            <a:r>
              <a:rPr lang="ru-RU" sz="7200" b="1" dirty="0">
                <a:latin typeface="Book Antiqua" panose="02040602050305030304" pitchFamily="18" charset="0"/>
              </a:rPr>
              <a:t>это гуманное искусство</a:t>
            </a:r>
          </a:p>
        </p:txBody>
      </p:sp>
    </p:spTree>
    <p:extLst>
      <p:ext uri="{BB962C8B-B14F-4D97-AF65-F5344CB8AC3E}">
        <p14:creationId xmlns:p14="http://schemas.microsoft.com/office/powerpoint/2010/main" val="1592976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9644" y="3125219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8000" b="1" dirty="0">
                <a:latin typeface="Book Antiqua" panose="02040602050305030304" pitchFamily="18" charset="0"/>
              </a:rPr>
              <a:t>Экономическая безопасность</a:t>
            </a:r>
          </a:p>
        </p:txBody>
      </p:sp>
    </p:spTree>
    <p:extLst>
      <p:ext uri="{BB962C8B-B14F-4D97-AF65-F5344CB8AC3E}">
        <p14:creationId xmlns:p14="http://schemas.microsoft.com/office/powerpoint/2010/main" val="198287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11531" y="3616538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7200" i="1" dirty="0">
                <a:latin typeface="Book Antiqua" panose="02040602050305030304" pitchFamily="18" charset="0"/>
              </a:rPr>
              <a:t>Источник природных законов -</a:t>
            </a:r>
            <a:br>
              <a:rPr lang="ru-RU" sz="7200" i="1" dirty="0">
                <a:latin typeface="Book Antiqua" panose="02040602050305030304" pitchFamily="18" charset="0"/>
              </a:rPr>
            </a:br>
            <a:r>
              <a:rPr lang="ru-RU" sz="7200" b="1" dirty="0">
                <a:latin typeface="Book Antiqua" panose="02040602050305030304" pitchFamily="18" charset="0"/>
              </a:rPr>
              <a:t> законы общества</a:t>
            </a:r>
          </a:p>
        </p:txBody>
      </p:sp>
    </p:spTree>
    <p:extLst>
      <p:ext uri="{BB962C8B-B14F-4D97-AF65-F5344CB8AC3E}">
        <p14:creationId xmlns:p14="http://schemas.microsoft.com/office/powerpoint/2010/main" val="374226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46162" y="5349921"/>
            <a:ext cx="11041038" cy="968991"/>
          </a:xfrm>
        </p:spPr>
        <p:txBody>
          <a:bodyPr>
            <a:noAutofit/>
          </a:bodyPr>
          <a:lstStyle/>
          <a:p>
            <a:pPr algn="l"/>
            <a:r>
              <a:rPr lang="ru-RU" sz="6600" i="1" u="sng" dirty="0">
                <a:latin typeface="Book Antiqua" panose="02040602050305030304" pitchFamily="18" charset="0"/>
              </a:rPr>
              <a:t>Экономика</a:t>
            </a:r>
            <a:br>
              <a:rPr lang="en-US" dirty="0">
                <a:latin typeface="Book Antiqua" panose="02040602050305030304" pitchFamily="18" charset="0"/>
              </a:rPr>
            </a:br>
            <a:r>
              <a:rPr lang="ru-RU" b="1" dirty="0" err="1">
                <a:latin typeface="Book Antiqua" panose="02040602050305030304" pitchFamily="18" charset="0"/>
              </a:rPr>
              <a:t>ойкос</a:t>
            </a:r>
            <a:r>
              <a:rPr lang="ru-RU" dirty="0">
                <a:latin typeface="Book Antiqua" panose="02040602050305030304" pitchFamily="18" charset="0"/>
              </a:rPr>
              <a:t> — дом, хозяйство  </a:t>
            </a:r>
            <a:r>
              <a:rPr lang="ru-RU" b="1" dirty="0" err="1">
                <a:latin typeface="Book Antiqua" panose="02040602050305030304" pitchFamily="18" charset="0"/>
              </a:rPr>
              <a:t>номос</a:t>
            </a:r>
            <a:r>
              <a:rPr lang="ru-RU" dirty="0">
                <a:latin typeface="Book Antiqua" panose="02040602050305030304" pitchFamily="18" charset="0"/>
              </a:rPr>
              <a:t> — территория управления хозяйствованием и правило, закон </a:t>
            </a:r>
            <a:br>
              <a:rPr lang="en-US" dirty="0">
                <a:latin typeface="Book Antiqua" panose="02040602050305030304" pitchFamily="18" charset="0"/>
              </a:rPr>
            </a:br>
            <a:endParaRPr lang="ru-RU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75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61656" y="2292705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7200" b="1" dirty="0">
                <a:latin typeface="Book Antiqua" panose="02040602050305030304" pitchFamily="18" charset="0"/>
              </a:rPr>
              <a:t>Примитивные идеалы</a:t>
            </a:r>
          </a:p>
        </p:txBody>
      </p:sp>
    </p:spTree>
    <p:extLst>
      <p:ext uri="{BB962C8B-B14F-4D97-AF65-F5344CB8AC3E}">
        <p14:creationId xmlns:p14="http://schemas.microsoft.com/office/powerpoint/2010/main" val="1940423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61311" y="1762084"/>
            <a:ext cx="4518532" cy="413001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ru-RU" sz="8000" b="1" dirty="0">
                <a:latin typeface="Book Antiqua" panose="02040602050305030304" pitchFamily="18" charset="0"/>
              </a:rPr>
              <a:t>Эрих Фромм</a:t>
            </a:r>
            <a:br>
              <a:rPr lang="ru-RU" sz="8800" b="1" dirty="0">
                <a:latin typeface="Book Antiqua" panose="02040602050305030304" pitchFamily="18" charset="0"/>
              </a:rPr>
            </a:br>
            <a:r>
              <a:rPr lang="ru-RU" sz="4400" dirty="0">
                <a:latin typeface="Book Antiqua" panose="02040602050305030304" pitchFamily="18" charset="0"/>
              </a:rPr>
              <a:t>немецкий социолог, философ, психоаналитик</a:t>
            </a:r>
            <a:endParaRPr lang="ru-RU" sz="5400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67E3AF-06CA-45D1-89A2-31EDB14304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r="13083"/>
          <a:stretch/>
        </p:blipFill>
        <p:spPr>
          <a:xfrm>
            <a:off x="712157" y="943896"/>
            <a:ext cx="5738312" cy="47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0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303D853-5735-438B-92DE-96E98B6E0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72" y="-12086"/>
            <a:ext cx="5251020" cy="6870086"/>
          </a:xfrm>
        </p:spPr>
      </p:pic>
    </p:spTree>
    <p:extLst>
      <p:ext uri="{BB962C8B-B14F-4D97-AF65-F5344CB8AC3E}">
        <p14:creationId xmlns:p14="http://schemas.microsoft.com/office/powerpoint/2010/main" val="788600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65A93E3-D513-4DC4-8B1C-0C0BF44A0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95" y="161527"/>
            <a:ext cx="4192231" cy="6534945"/>
          </a:xfrm>
        </p:spPr>
      </p:pic>
    </p:spTree>
    <p:extLst>
      <p:ext uri="{BB962C8B-B14F-4D97-AF65-F5344CB8AC3E}">
        <p14:creationId xmlns:p14="http://schemas.microsoft.com/office/powerpoint/2010/main" val="3170870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7883" y="2374592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>
                <a:latin typeface="Book Antiqua" panose="02040602050305030304" pitchFamily="18" charset="0"/>
              </a:rPr>
              <a:t>CDO? SRAS? LRAS? </a:t>
            </a:r>
            <a:endParaRPr lang="ru-RU" sz="7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82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7883" y="2374592"/>
            <a:ext cx="11436824" cy="14603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7200" b="1" dirty="0">
                <a:latin typeface="Book Antiqua" panose="02040602050305030304" pitchFamily="18" charset="0"/>
              </a:rPr>
              <a:t>Экономика и экология</a:t>
            </a:r>
            <a:r>
              <a:rPr lang="en-US" sz="7200" b="1" dirty="0">
                <a:latin typeface="Book Antiqua" panose="02040602050305030304" pitchFamily="18" charset="0"/>
              </a:rPr>
              <a:t> </a:t>
            </a:r>
            <a:endParaRPr lang="ru-RU" sz="7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68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60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34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34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4863" y="2074879"/>
            <a:ext cx="113404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>
                <a:latin typeface="Book Antiqua" panose="02040602050305030304" pitchFamily="18" charset="0"/>
              </a:rPr>
              <a:t>Модели – это хорошо, </a:t>
            </a:r>
            <a:br>
              <a:rPr lang="ru-RU" sz="8000" dirty="0">
                <a:latin typeface="Book Antiqua" panose="02040602050305030304" pitchFamily="18" charset="0"/>
              </a:rPr>
            </a:br>
            <a:r>
              <a:rPr lang="ru-RU" sz="8000" dirty="0">
                <a:latin typeface="Book Antiqua" panose="02040602050305030304" pitchFamily="18" charset="0"/>
              </a:rPr>
              <a:t>но жизнь – лучше</a:t>
            </a:r>
          </a:p>
        </p:txBody>
      </p:sp>
    </p:spTree>
    <p:extLst>
      <p:ext uri="{BB962C8B-B14F-4D97-AF65-F5344CB8AC3E}">
        <p14:creationId xmlns:p14="http://schemas.microsoft.com/office/powerpoint/2010/main" val="382983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05219" y="5104262"/>
            <a:ext cx="11041038" cy="968991"/>
          </a:xfrm>
        </p:spPr>
        <p:txBody>
          <a:bodyPr>
            <a:noAutofit/>
          </a:bodyPr>
          <a:lstStyle/>
          <a:p>
            <a:pPr algn="l"/>
            <a:r>
              <a:rPr lang="ru-RU" sz="7200" i="1" u="sng" dirty="0">
                <a:latin typeface="Book Antiqua" panose="02040602050305030304" pitchFamily="18" charset="0"/>
              </a:rPr>
              <a:t>Экономика</a:t>
            </a:r>
            <a:r>
              <a:rPr lang="ru-RU" sz="7200" i="1" dirty="0">
                <a:latin typeface="Book Antiqua" panose="02040602050305030304" pitchFamily="18" charset="0"/>
              </a:rPr>
              <a:t> - 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br>
              <a:rPr lang="ru-RU" dirty="0">
                <a:latin typeface="Book Antiqua" panose="02040602050305030304" pitchFamily="18" charset="0"/>
              </a:rPr>
            </a:br>
            <a:r>
              <a:rPr lang="ru-RU" dirty="0">
                <a:latin typeface="Book Antiqua" panose="02040602050305030304" pitchFamily="18" charset="0"/>
              </a:rPr>
              <a:t>это наука, основывающаяся </a:t>
            </a:r>
            <a:r>
              <a:rPr lang="ru-RU" sz="7200" b="1" dirty="0">
                <a:latin typeface="Book Antiqua" panose="02040602050305030304" pitchFamily="18" charset="0"/>
              </a:rPr>
              <a:t>на законах и морали</a:t>
            </a:r>
            <a:r>
              <a:rPr lang="ru-RU" dirty="0">
                <a:latin typeface="Book Antiqua" panose="02040602050305030304" pitchFamily="18" charset="0"/>
              </a:rPr>
              <a:t>, изучающая хозяйство, а также отношения, возникающие </a:t>
            </a:r>
            <a:br>
              <a:rPr lang="ru-RU" dirty="0">
                <a:latin typeface="Book Antiqua" panose="02040602050305030304" pitchFamily="18" charset="0"/>
              </a:rPr>
            </a:br>
            <a:r>
              <a:rPr lang="ru-RU" dirty="0">
                <a:latin typeface="Book Antiqua" panose="02040602050305030304" pitchFamily="18" charset="0"/>
              </a:rPr>
              <a:t>в нём. </a:t>
            </a:r>
          </a:p>
        </p:txBody>
      </p:sp>
    </p:spTree>
    <p:extLst>
      <p:ext uri="{BB962C8B-B14F-4D97-AF65-F5344CB8AC3E}">
        <p14:creationId xmlns:p14="http://schemas.microsoft.com/office/powerpoint/2010/main" val="458930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784330" y="1098407"/>
            <a:ext cx="4518532" cy="413001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ru-RU" sz="8000" b="1" dirty="0">
                <a:latin typeface="Book Antiqua" panose="02040602050305030304" pitchFamily="18" charset="0"/>
              </a:rPr>
              <a:t>Луи Пастер</a:t>
            </a:r>
            <a:br>
              <a:rPr lang="ru-RU" sz="8800" b="1" dirty="0">
                <a:latin typeface="Book Antiqua" panose="02040602050305030304" pitchFamily="18" charset="0"/>
              </a:rPr>
            </a:br>
            <a:r>
              <a:rPr lang="ru-RU" sz="4800" dirty="0">
                <a:latin typeface="Book Antiqua" panose="02040602050305030304" pitchFamily="18" charset="0"/>
              </a:rPr>
              <a:t>французский микробиолог и химик</a:t>
            </a:r>
            <a:endParaRPr lang="ru-RU" sz="5400" dirty="0">
              <a:latin typeface="Book Antiqua" panose="0204060205030503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A46466-8C50-442E-B221-FFD3C83B0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7" y="449826"/>
            <a:ext cx="5044104" cy="59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52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754759" y="3429000"/>
            <a:ext cx="5191433" cy="1460308"/>
          </a:xfrm>
        </p:spPr>
        <p:txBody>
          <a:bodyPr>
            <a:noAutofit/>
          </a:bodyPr>
          <a:lstStyle/>
          <a:p>
            <a:pPr algn="l"/>
            <a:r>
              <a:rPr lang="ru-RU" b="1" dirty="0">
                <a:latin typeface="Book Antiqua" panose="02040602050305030304" pitchFamily="18" charset="0"/>
              </a:rPr>
              <a:t>Виктор</a:t>
            </a:r>
            <a:br>
              <a:rPr lang="ru-RU" b="1" dirty="0">
                <a:latin typeface="Book Antiqua" panose="02040602050305030304" pitchFamily="18" charset="0"/>
              </a:rPr>
            </a:br>
            <a:r>
              <a:rPr lang="ru-RU" b="1" dirty="0">
                <a:latin typeface="Book Antiqua" panose="02040602050305030304" pitchFamily="18" charset="0"/>
              </a:rPr>
              <a:t>Ефимов</a:t>
            </a:r>
            <a:br>
              <a:rPr lang="ru-RU" sz="5400" dirty="0">
                <a:latin typeface="Book Antiqua" panose="02040602050305030304" pitchFamily="18" charset="0"/>
              </a:rPr>
            </a:br>
            <a:r>
              <a:rPr lang="ru-RU" sz="5400" dirty="0">
                <a:latin typeface="Book Antiqua" panose="02040602050305030304" pitchFamily="18" charset="0"/>
              </a:rPr>
              <a:t>доктор экономических наук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334FFD-3BF1-497D-A7B2-B71AF558C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5" r="23450"/>
          <a:stretch/>
        </p:blipFill>
        <p:spPr>
          <a:xfrm>
            <a:off x="904568" y="780727"/>
            <a:ext cx="5191432" cy="52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03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1AB2B9A-FA47-45FA-AF64-FE0FB70D6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961"/>
            <a:ext cx="10515600" cy="594360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sz="4800" b="1" u="sng" dirty="0">
                <a:latin typeface="Book Antiqua" panose="02040602050305030304" pitchFamily="18" charset="0"/>
              </a:rPr>
              <a:t>Итак: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3200" b="1" dirty="0">
                <a:latin typeface="Book Antiqua" panose="02040602050305030304" pitchFamily="18" charset="0"/>
              </a:rPr>
              <a:t> Экономика – это гуманное искусство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3200" b="1" dirty="0">
                <a:latin typeface="Book Antiqua" panose="02040602050305030304" pitchFamily="18" charset="0"/>
              </a:rPr>
              <a:t> Законы экономики основаны на законах общества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3200" b="1" dirty="0">
                <a:latin typeface="Book Antiqua" panose="02040602050305030304" pitchFamily="18" charset="0"/>
              </a:rPr>
              <a:t> Любовь, справедливость, истина, люди </a:t>
            </a:r>
            <a:r>
              <a:rPr lang="ru-RU" sz="3200" b="1" i="1" dirty="0">
                <a:latin typeface="Book Antiqua" panose="02040602050305030304" pitchFamily="18" charset="0"/>
              </a:rPr>
              <a:t>важнее</a:t>
            </a:r>
            <a:r>
              <a:rPr lang="ru-RU" sz="3200" b="1" dirty="0">
                <a:latin typeface="Book Antiqua" panose="02040602050305030304" pitchFamily="18" charset="0"/>
              </a:rPr>
              <a:t> денег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3200" b="1" dirty="0">
                <a:latin typeface="Book Antiqua" panose="02040602050305030304" pitchFamily="18" charset="0"/>
              </a:rPr>
              <a:t> Экономика и экология от слова «дом»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3200" b="1" dirty="0">
                <a:latin typeface="Book Antiqua" panose="02040602050305030304" pitchFamily="18" charset="0"/>
              </a:rPr>
              <a:t> Изучайте экономику в контексте культуры и современности родной страны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3200" b="1" dirty="0">
                <a:latin typeface="Book Antiqua" panose="02040602050305030304" pitchFamily="18" charset="0"/>
              </a:rPr>
              <a:t> Применяйте Ваши знания на практике</a:t>
            </a:r>
            <a:endParaRPr lang="ru-RU" sz="3200" b="1" dirty="0"/>
          </a:p>
          <a:p>
            <a:pPr>
              <a:spcAft>
                <a:spcPts val="1200"/>
              </a:spcAft>
            </a:pPr>
            <a:endParaRPr lang="ru-RU" sz="3200" b="1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413DFEA-39C7-4251-8547-4B4E29E9501B}"/>
              </a:ext>
            </a:extLst>
          </p:cNvPr>
          <p:cNvSpPr/>
          <p:nvPr/>
        </p:nvSpPr>
        <p:spPr>
          <a:xfrm>
            <a:off x="555517" y="1347019"/>
            <a:ext cx="282677" cy="33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FE193A3-BF61-4AAF-AB5E-B6D2035B859F}"/>
              </a:ext>
            </a:extLst>
          </p:cNvPr>
          <p:cNvSpPr/>
          <p:nvPr/>
        </p:nvSpPr>
        <p:spPr>
          <a:xfrm>
            <a:off x="555514" y="2828001"/>
            <a:ext cx="282677" cy="33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D1AD6A6C-A10B-42C5-B890-120AA51BA9C0}"/>
              </a:ext>
            </a:extLst>
          </p:cNvPr>
          <p:cNvSpPr/>
          <p:nvPr/>
        </p:nvSpPr>
        <p:spPr>
          <a:xfrm>
            <a:off x="555514" y="3951949"/>
            <a:ext cx="282677" cy="33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CC40284-8680-4DFF-95B6-D2FC7DAEEA5A}"/>
              </a:ext>
            </a:extLst>
          </p:cNvPr>
          <p:cNvSpPr/>
          <p:nvPr/>
        </p:nvSpPr>
        <p:spPr>
          <a:xfrm>
            <a:off x="555514" y="4651266"/>
            <a:ext cx="282677" cy="33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B228136-C208-4B41-82D1-E501446EDE0B}"/>
              </a:ext>
            </a:extLst>
          </p:cNvPr>
          <p:cNvSpPr/>
          <p:nvPr/>
        </p:nvSpPr>
        <p:spPr>
          <a:xfrm>
            <a:off x="555514" y="5846503"/>
            <a:ext cx="282677" cy="33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C97E2E3-6F2D-4114-A249-A517B32EE584}"/>
              </a:ext>
            </a:extLst>
          </p:cNvPr>
          <p:cNvSpPr/>
          <p:nvPr/>
        </p:nvSpPr>
        <p:spPr>
          <a:xfrm>
            <a:off x="555515" y="2087510"/>
            <a:ext cx="282677" cy="33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435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775" y="2634438"/>
            <a:ext cx="11340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>
                <a:latin typeface="Book Antiqua" panose="0204060205030503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46465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64276" y="3725837"/>
            <a:ext cx="11041038" cy="968991"/>
          </a:xfrm>
        </p:spPr>
        <p:txBody>
          <a:bodyPr>
            <a:noAutofit/>
          </a:bodyPr>
          <a:lstStyle/>
          <a:p>
            <a:pPr algn="l"/>
            <a:r>
              <a:rPr lang="ru-RU" sz="9600" dirty="0">
                <a:latin typeface="Book Antiqua" panose="02040602050305030304" pitchFamily="18" charset="0"/>
              </a:rPr>
              <a:t>Что если не основываться?</a:t>
            </a:r>
          </a:p>
        </p:txBody>
      </p:sp>
    </p:spTree>
    <p:extLst>
      <p:ext uri="{BB962C8B-B14F-4D97-AF65-F5344CB8AC3E}">
        <p14:creationId xmlns:p14="http://schemas.microsoft.com/office/powerpoint/2010/main" val="171872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2515" y="5158852"/>
            <a:ext cx="11041038" cy="968991"/>
          </a:xfrm>
        </p:spPr>
        <p:txBody>
          <a:bodyPr>
            <a:noAutofit/>
          </a:bodyPr>
          <a:lstStyle/>
          <a:p>
            <a:pPr algn="l"/>
            <a:r>
              <a:rPr lang="ru-RU" sz="9600" i="1" dirty="0">
                <a:latin typeface="Book Antiqua" panose="02040602050305030304" pitchFamily="18" charset="0"/>
              </a:rPr>
              <a:t>Хрематистика</a:t>
            </a:r>
            <a:r>
              <a:rPr lang="ru-RU" sz="9600" dirty="0">
                <a:latin typeface="Book Antiqua" panose="02040602050305030304" pitchFamily="18" charset="0"/>
              </a:rPr>
              <a:t> – искусство накопления богатства</a:t>
            </a:r>
          </a:p>
        </p:txBody>
      </p:sp>
    </p:spTree>
    <p:extLst>
      <p:ext uri="{BB962C8B-B14F-4D97-AF65-F5344CB8AC3E}">
        <p14:creationId xmlns:p14="http://schemas.microsoft.com/office/powerpoint/2010/main" val="153176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2515" y="5158852"/>
            <a:ext cx="11041038" cy="968991"/>
          </a:xfrm>
        </p:spPr>
        <p:txBody>
          <a:bodyPr>
            <a:noAutofit/>
          </a:bodyPr>
          <a:lstStyle/>
          <a:p>
            <a:pPr algn="l"/>
            <a:r>
              <a:rPr lang="ru-RU" sz="9600" i="1" dirty="0">
                <a:latin typeface="Book Antiqua" panose="02040602050305030304" pitchFamily="18" charset="0"/>
              </a:rPr>
              <a:t>Хрематистика</a:t>
            </a:r>
            <a:r>
              <a:rPr lang="ru-RU" sz="9600" dirty="0">
                <a:latin typeface="Book Antiqua" panose="02040602050305030304" pitchFamily="18" charset="0"/>
              </a:rPr>
              <a:t> </a:t>
            </a:r>
            <a:br>
              <a:rPr lang="ru-RU" sz="9600" dirty="0">
                <a:latin typeface="Book Antiqua" panose="02040602050305030304" pitchFamily="18" charset="0"/>
              </a:rPr>
            </a:br>
            <a:r>
              <a:rPr lang="ru-RU" sz="9600" dirty="0">
                <a:latin typeface="Book Antiqua" panose="02040602050305030304" pitchFamily="18" charset="0"/>
              </a:rPr>
              <a:t>превращает богатство в нечто, стоящее над всем</a:t>
            </a:r>
          </a:p>
        </p:txBody>
      </p:sp>
    </p:spTree>
    <p:extLst>
      <p:ext uri="{BB962C8B-B14F-4D97-AF65-F5344CB8AC3E}">
        <p14:creationId xmlns:p14="http://schemas.microsoft.com/office/powerpoint/2010/main" val="351400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B2D941-88DC-41F1-AAB6-9F07AB3A0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1" r="5"/>
          <a:stretch/>
        </p:blipFill>
        <p:spPr>
          <a:xfrm flipH="1">
            <a:off x="442449" y="339213"/>
            <a:ext cx="6386054" cy="617957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10285" y="5058479"/>
            <a:ext cx="4281947" cy="146030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latin typeface="Book Antiqua" panose="02040602050305030304" pitchFamily="18" charset="0"/>
              </a:rPr>
              <a:t>“</a:t>
            </a:r>
            <a:r>
              <a:rPr lang="ru-RU" sz="3600" dirty="0" err="1">
                <a:latin typeface="Book Antiqua" panose="02040602050305030304" pitchFamily="18" charset="0"/>
              </a:rPr>
              <a:t>Хрематистика</a:t>
            </a:r>
            <a:r>
              <a:rPr lang="ru-RU" sz="3600" dirty="0">
                <a:latin typeface="Book Antiqua" panose="02040602050305030304" pitchFamily="18" charset="0"/>
              </a:rPr>
              <a:t> не следует природе, а направлена на эксплуатирование. Поэтому этот вид обогащения самый извращённый</a:t>
            </a:r>
            <a:r>
              <a:rPr lang="en-US" sz="3600" dirty="0">
                <a:latin typeface="Book Antiqua" panose="02040602050305030304" pitchFamily="18" charset="0"/>
              </a:rPr>
              <a:t>”</a:t>
            </a:r>
            <a:br>
              <a:rPr lang="ru-RU" sz="3600" dirty="0">
                <a:latin typeface="Book Antiqua" panose="02040602050305030304" pitchFamily="18" charset="0"/>
              </a:rPr>
            </a:br>
            <a:r>
              <a:rPr lang="ru-RU" sz="3600" b="1" dirty="0">
                <a:latin typeface="Book Antiqua" panose="02040602050305030304" pitchFamily="18" charset="0"/>
              </a:rPr>
              <a:t>Аристотель</a:t>
            </a:r>
            <a:br>
              <a:rPr lang="ru-RU" sz="3600" b="1" dirty="0">
                <a:latin typeface="Book Antiqua" panose="02040602050305030304" pitchFamily="18" charset="0"/>
              </a:rPr>
            </a:br>
            <a:r>
              <a:rPr lang="ru-RU" sz="3600" b="1" dirty="0">
                <a:latin typeface="Book Antiqua" panose="02040602050305030304" pitchFamily="18" charset="0"/>
              </a:rPr>
              <a:t>(4 век до н.э.)</a:t>
            </a:r>
          </a:p>
        </p:txBody>
      </p:sp>
    </p:spTree>
    <p:extLst>
      <p:ext uri="{BB962C8B-B14F-4D97-AF65-F5344CB8AC3E}">
        <p14:creationId xmlns:p14="http://schemas.microsoft.com/office/powerpoint/2010/main" val="25099263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271</Words>
  <Application>Microsoft Office PowerPoint</Application>
  <PresentationFormat>Широкоэкранный</PresentationFormat>
  <Paragraphs>62</Paragraphs>
  <Slides>53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8" baseType="lpstr">
      <vt:lpstr>Arial</vt:lpstr>
      <vt:lpstr>Book Antiqua</vt:lpstr>
      <vt:lpstr>Calibri</vt:lpstr>
      <vt:lpstr>Calibri Light</vt:lpstr>
      <vt:lpstr>Тема Office</vt:lpstr>
      <vt:lpstr>Экономика –    это не наука</vt:lpstr>
      <vt:lpstr>План:</vt:lpstr>
      <vt:lpstr>Что такое экономика?</vt:lpstr>
      <vt:lpstr>Экономика ойкос — дом, хозяйство  номос — территория управления хозяйствованием и правило, закон  </vt:lpstr>
      <vt:lpstr>Экономика -   это наука, основывающаяся на законах и морали, изучающая хозяйство, а также отношения, возникающие  в нём. </vt:lpstr>
      <vt:lpstr>Что если не основываться?</vt:lpstr>
      <vt:lpstr>Хрематистика – искусство накопления богатства</vt:lpstr>
      <vt:lpstr>Хрематистика  превращает богатство в нечто, стоящее над всем</vt:lpstr>
      <vt:lpstr>“Хрематистика не следует природе, а направлена на эксплуатирование. Поэтому этот вид обогащения самый извращённый” Аристотель (4 век до н.э.)</vt:lpstr>
      <vt:lpstr>Презентация PowerPoint</vt:lpstr>
      <vt:lpstr>Что такое наука?</vt:lpstr>
      <vt:lpstr>Наука систематизация объективных знаний о жизни</vt:lpstr>
      <vt:lpstr> Атрибуты науки: 1) формализация; 2) наличие методологии; 3) простота; 4) доказательность; 5) подтверждаемость опытом; </vt:lpstr>
      <vt:lpstr>Экономика –  это наука?</vt:lpstr>
      <vt:lpstr>Формализация?</vt:lpstr>
      <vt:lpstr>Валентин Катасонов доктор экономических наук</vt:lpstr>
      <vt:lpstr>Виктор Ефимов доктор экономических наук</vt:lpstr>
      <vt:lpstr>Политическая экономия…                  …Economics</vt:lpstr>
      <vt:lpstr>Методология?</vt:lpstr>
      <vt:lpstr>Методология - система принципов построения теоретической и практической деятельности</vt:lpstr>
      <vt:lpstr>Катрик Атрейя экономист федерального резерва США</vt:lpstr>
      <vt:lpstr>Я прав, потому что ты даже таких слов и формул не знаешь!</vt:lpstr>
      <vt:lpstr>Простота?</vt:lpstr>
      <vt:lpstr>Подтверждаемость опытом?</vt:lpstr>
      <vt:lpstr>Нобелевская премия по экономике учреждена банком Швеции в 1969</vt:lpstr>
      <vt:lpstr>Презентация PowerPoint</vt:lpstr>
      <vt:lpstr>276  миллиардов рублей  за 4 месяца</vt:lpstr>
      <vt:lpstr>900 триллионов  рублей  утеряно во время экономического кризиса</vt:lpstr>
      <vt:lpstr>Петер Нобель доктор юриспруденции</vt:lpstr>
      <vt:lpstr>Презентация PowerPoint</vt:lpstr>
      <vt:lpstr>Говард  Дэвис бывший директор Лондонской Школы экономики</vt:lpstr>
      <vt:lpstr>В чем проблема экономического исследования?</vt:lpstr>
      <vt:lpstr>Презентация PowerPoint</vt:lpstr>
      <vt:lpstr>Презентация PowerPoint</vt:lpstr>
      <vt:lpstr>Презентация PowerPoint</vt:lpstr>
      <vt:lpstr>Экономика -  это не совсем наука</vt:lpstr>
      <vt:lpstr>Экономика -  это гуманное искусство</vt:lpstr>
      <vt:lpstr>Экономическая безопасность</vt:lpstr>
      <vt:lpstr>Источник природных законов -  законы общества</vt:lpstr>
      <vt:lpstr>Примитивные идеалы</vt:lpstr>
      <vt:lpstr>Эрих Фромм немецкий социолог, философ, психоаналитик</vt:lpstr>
      <vt:lpstr>Презентация PowerPoint</vt:lpstr>
      <vt:lpstr>Презентация PowerPoint</vt:lpstr>
      <vt:lpstr>CDO? SRAS? LRAS? </vt:lpstr>
      <vt:lpstr>Экономика и экология </vt:lpstr>
      <vt:lpstr>Презентация PowerPoint</vt:lpstr>
      <vt:lpstr>Презентация PowerPoint</vt:lpstr>
      <vt:lpstr>Презентация PowerPoint</vt:lpstr>
      <vt:lpstr>Презентация PowerPoint</vt:lpstr>
      <vt:lpstr>Луи Пастер французский микробиолог и химик</vt:lpstr>
      <vt:lpstr>Виктор Ефимов доктор экономических наук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Экономика –    это не наука</dc:title>
  <dc:creator>User</dc:creator>
  <cp:lastModifiedBy>Зайцев Арсений Владимирович</cp:lastModifiedBy>
  <cp:revision>37</cp:revision>
  <dcterms:created xsi:type="dcterms:W3CDTF">2018-03-26T17:52:30Z</dcterms:created>
  <dcterms:modified xsi:type="dcterms:W3CDTF">2018-04-09T18:28:01Z</dcterms:modified>
</cp:coreProperties>
</file>